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Nuni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11" Type="http://schemas.openxmlformats.org/officeDocument/2006/relationships/slide" Target="slides/slide6.xml"/><Relationship Id="rId22" Type="http://schemas.openxmlformats.org/officeDocument/2006/relationships/font" Target="fonts/Nunito-italic.fntdata"/><Relationship Id="rId10" Type="http://schemas.openxmlformats.org/officeDocument/2006/relationships/slide" Target="slides/slide5.xml"/><Relationship Id="rId21" Type="http://schemas.openxmlformats.org/officeDocument/2006/relationships/font" Target="fonts/Nuni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a1b7ba07f6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a1b7ba07f6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a1b7ba07f6_0_46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a1b7ba07f6_0_536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a1c68a1dc8_0_893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a1f3ae7608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a1f3ae7608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1b7ba07f6_0_26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a1b7ba07f6_0_59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a1b7ba07f6_0_108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a1b7ba07f6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a1b7ba07f6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a1b7ba07f6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a1b7ba07f6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a1b7ba07f6_0_283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1b7ba07f6_0_346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a1b7ba07f6_0_4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a1b7ba07f6_0_4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D">
  <p:cSld name="TITLE_AND_BODY_2_1_1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>
            <p:ph idx="2" type="pic"/>
          </p:nvPr>
        </p:nvSpPr>
        <p:spPr>
          <a:xfrm>
            <a:off x="296299" y="316350"/>
            <a:ext cx="4510800" cy="451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515192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515192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A">
  <p:cSld name="TITLE_AND_BODY_2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>
            <p:ph idx="2" type="pic"/>
          </p:nvPr>
        </p:nvSpPr>
        <p:spPr>
          <a:xfrm>
            <a:off x="399600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327575" y="340500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327575" y="1616646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F">
  <p:cSld name="TITLE_AND_BODY_2_1_1_1_1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50350" y="226400"/>
            <a:ext cx="35055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350350" y="1598500"/>
            <a:ext cx="35055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5"/>
          <p:cNvSpPr/>
          <p:nvPr>
            <p:ph idx="2" type="pic"/>
          </p:nvPr>
        </p:nvSpPr>
        <p:spPr>
          <a:xfrm>
            <a:off x="4101622" y="226350"/>
            <a:ext cx="4690800" cy="4690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4_1_TITLEANDBULLETS_B">
  <p:cSld name="CUSTOM_1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>
            <p:ph idx="2" type="pic"/>
          </p:nvPr>
        </p:nvSpPr>
        <p:spPr>
          <a:xfrm>
            <a:off x="301750" y="2276800"/>
            <a:ext cx="2533200" cy="2532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/>
          <p:nvPr>
            <p:ph type="title"/>
          </p:nvPr>
        </p:nvSpPr>
        <p:spPr>
          <a:xfrm>
            <a:off x="301750" y="310900"/>
            <a:ext cx="2698200" cy="196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/>
        </p:nvSpPr>
        <p:spPr>
          <a:xfrm>
            <a:off x="3252541" y="301752"/>
            <a:ext cx="530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6" name="Google Shape;66;p16"/>
          <p:cNvSpPr txBox="1"/>
          <p:nvPr/>
        </p:nvSpPr>
        <p:spPr>
          <a:xfrm>
            <a:off x="3252541" y="2020824"/>
            <a:ext cx="530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7" name="Google Shape;67;p16"/>
          <p:cNvSpPr txBox="1"/>
          <p:nvPr/>
        </p:nvSpPr>
        <p:spPr>
          <a:xfrm>
            <a:off x="6160333" y="301752"/>
            <a:ext cx="530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3739896" y="374900"/>
            <a:ext cx="21672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3" type="body"/>
          </p:nvPr>
        </p:nvSpPr>
        <p:spPr>
          <a:xfrm>
            <a:off x="6647122" y="374904"/>
            <a:ext cx="21672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4" type="body"/>
          </p:nvPr>
        </p:nvSpPr>
        <p:spPr>
          <a:xfrm>
            <a:off x="6647122" y="2093976"/>
            <a:ext cx="21672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16"/>
          <p:cNvSpPr txBox="1"/>
          <p:nvPr/>
        </p:nvSpPr>
        <p:spPr>
          <a:xfrm>
            <a:off x="6160333" y="2020824"/>
            <a:ext cx="530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2" name="Google Shape;72;p16"/>
          <p:cNvSpPr txBox="1"/>
          <p:nvPr>
            <p:ph idx="5" type="body"/>
          </p:nvPr>
        </p:nvSpPr>
        <p:spPr>
          <a:xfrm>
            <a:off x="3739896" y="2093976"/>
            <a:ext cx="21672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J">
  <p:cSld name="TITLE_AND_BODY_2_1_1_1_1_1_2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/>
          <p:nvPr>
            <p:ph idx="2" type="pic"/>
          </p:nvPr>
        </p:nvSpPr>
        <p:spPr>
          <a:xfrm>
            <a:off x="45720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75" name="Google Shape;75;p17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3854182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4_1_TITLEANDBULLETS_A">
  <p:cSld name="CUSTOM_1_1_2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/>
          <p:nvPr>
            <p:ph idx="2" type="pic"/>
          </p:nvPr>
        </p:nvSpPr>
        <p:spPr>
          <a:xfrm>
            <a:off x="3035838" y="1471024"/>
            <a:ext cx="3173100" cy="31731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79" name="Google Shape;79;p18"/>
          <p:cNvSpPr txBox="1"/>
          <p:nvPr>
            <p:ph type="title"/>
          </p:nvPr>
        </p:nvSpPr>
        <p:spPr>
          <a:xfrm>
            <a:off x="256050" y="253350"/>
            <a:ext cx="8631900" cy="8505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/>
        </p:nvSpPr>
        <p:spPr>
          <a:xfrm>
            <a:off x="256062" y="120584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1" name="Google Shape;81;p18"/>
          <p:cNvSpPr txBox="1"/>
          <p:nvPr/>
        </p:nvSpPr>
        <p:spPr>
          <a:xfrm>
            <a:off x="256062" y="330896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2" name="Google Shape;82;p18"/>
          <p:cNvSpPr txBox="1"/>
          <p:nvPr/>
        </p:nvSpPr>
        <p:spPr>
          <a:xfrm>
            <a:off x="6382542" y="1205120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1088166" y="1250719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3" type="body"/>
          </p:nvPr>
        </p:nvSpPr>
        <p:spPr>
          <a:xfrm>
            <a:off x="7223790" y="1249991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4" type="body"/>
          </p:nvPr>
        </p:nvSpPr>
        <p:spPr>
          <a:xfrm>
            <a:off x="7223790" y="3353111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86" name="Google Shape;86;p18"/>
          <p:cNvCxnSpPr/>
          <p:nvPr/>
        </p:nvCxnSpPr>
        <p:spPr>
          <a:xfrm>
            <a:off x="628506" y="1406957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8"/>
          <p:cNvCxnSpPr/>
          <p:nvPr/>
        </p:nvCxnSpPr>
        <p:spPr>
          <a:xfrm>
            <a:off x="628506" y="3509382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8"/>
          <p:cNvCxnSpPr/>
          <p:nvPr/>
        </p:nvCxnSpPr>
        <p:spPr>
          <a:xfrm>
            <a:off x="6760631" y="1406288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8"/>
          <p:cNvCxnSpPr/>
          <p:nvPr/>
        </p:nvCxnSpPr>
        <p:spPr>
          <a:xfrm>
            <a:off x="6760631" y="3509407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0" name="Google Shape;90;p18"/>
          <p:cNvSpPr txBox="1"/>
          <p:nvPr/>
        </p:nvSpPr>
        <p:spPr>
          <a:xfrm>
            <a:off x="6382546" y="330823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91" name="Google Shape;91;p18"/>
          <p:cNvSpPr txBox="1"/>
          <p:nvPr>
            <p:ph idx="5" type="body"/>
          </p:nvPr>
        </p:nvSpPr>
        <p:spPr>
          <a:xfrm>
            <a:off x="1088166" y="3353839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04">
          <p15:clr>
            <a:srgbClr val="E46962"/>
          </p15:clr>
        </p15:guide>
        <p15:guide id="2" pos="4718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I">
  <p:cSld name="TITLE_AND_BODY_2_1_1_1_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5" name="Google Shape;95;p19"/>
          <p:cNvSpPr/>
          <p:nvPr>
            <p:ph idx="2" type="pic"/>
          </p:nvPr>
        </p:nvSpPr>
        <p:spPr>
          <a:xfrm>
            <a:off x="554595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E">
  <p:cSld name="TITLE_AND_BODY_2_1_1_1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5145700" y="226400"/>
            <a:ext cx="36519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5145700" y="1598500"/>
            <a:ext cx="36519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9" name="Google Shape;99;p20"/>
          <p:cNvSpPr/>
          <p:nvPr>
            <p:ph idx="2" type="pic"/>
          </p:nvPr>
        </p:nvSpPr>
        <p:spPr>
          <a:xfrm>
            <a:off x="204047" y="226350"/>
            <a:ext cx="4690800" cy="4690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083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ctrTitle"/>
          </p:nvPr>
        </p:nvSpPr>
        <p:spPr>
          <a:xfrm>
            <a:off x="311700" y="146950"/>
            <a:ext cx="8520600" cy="89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SMART DUSTBIN</a:t>
            </a:r>
            <a:endParaRPr/>
          </a:p>
        </p:txBody>
      </p:sp>
      <p:sp>
        <p:nvSpPr>
          <p:cNvPr id="105" name="Google Shape;105;p21"/>
          <p:cNvSpPr txBox="1"/>
          <p:nvPr>
            <p:ph idx="1" type="subTitle"/>
          </p:nvPr>
        </p:nvSpPr>
        <p:spPr>
          <a:xfrm>
            <a:off x="311700" y="2834125"/>
            <a:ext cx="237900" cy="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4788" y="960625"/>
            <a:ext cx="4054426" cy="438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350350" y="226400"/>
            <a:ext cx="85101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  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          CODE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>
            <p:ph type="title"/>
          </p:nvPr>
        </p:nvSpPr>
        <p:spPr>
          <a:xfrm>
            <a:off x="256050" y="253350"/>
            <a:ext cx="8631900" cy="8505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Applications</a:t>
            </a:r>
            <a:endParaRPr/>
          </a:p>
        </p:txBody>
      </p:sp>
      <p:sp>
        <p:nvSpPr>
          <p:cNvPr id="170" name="Google Shape;170;p31"/>
          <p:cNvSpPr txBox="1"/>
          <p:nvPr>
            <p:ph idx="1" type="body"/>
          </p:nvPr>
        </p:nvSpPr>
        <p:spPr>
          <a:xfrm>
            <a:off x="1088166" y="1250719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IHomes and offices</a:t>
            </a:r>
            <a:endParaRPr/>
          </a:p>
        </p:txBody>
      </p:sp>
      <p:sp>
        <p:nvSpPr>
          <p:cNvPr id="171" name="Google Shape;171;p31"/>
          <p:cNvSpPr txBox="1"/>
          <p:nvPr>
            <p:ph idx="3" type="body"/>
          </p:nvPr>
        </p:nvSpPr>
        <p:spPr>
          <a:xfrm>
            <a:off x="7223790" y="1249991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Parks and malls</a:t>
            </a:r>
            <a:endParaRPr/>
          </a:p>
        </p:txBody>
      </p:sp>
      <p:sp>
        <p:nvSpPr>
          <p:cNvPr id="172" name="Google Shape;172;p31"/>
          <p:cNvSpPr txBox="1"/>
          <p:nvPr>
            <p:ph idx="4" type="body"/>
          </p:nvPr>
        </p:nvSpPr>
        <p:spPr>
          <a:xfrm>
            <a:off x="7223790" y="3353111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Smarts cities (IoT Integration)</a:t>
            </a:r>
            <a:endParaRPr/>
          </a:p>
        </p:txBody>
      </p:sp>
      <p:sp>
        <p:nvSpPr>
          <p:cNvPr id="173" name="Google Shape;173;p31"/>
          <p:cNvSpPr txBox="1"/>
          <p:nvPr>
            <p:ph idx="5" type="body"/>
          </p:nvPr>
        </p:nvSpPr>
        <p:spPr>
          <a:xfrm>
            <a:off x="1088166" y="3353839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Hospitals and schools</a:t>
            </a:r>
            <a:endParaRPr/>
          </a:p>
        </p:txBody>
      </p:sp>
      <p:pic>
        <p:nvPicPr>
          <p:cNvPr id="174" name="Google Shape;174;p31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5838" y="1471024"/>
            <a:ext cx="3173100" cy="31731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 Dustbin Advantages</a:t>
            </a:r>
            <a:endParaRPr/>
          </a:p>
        </p:txBody>
      </p:sp>
      <p:sp>
        <p:nvSpPr>
          <p:cNvPr id="179" name="Google Shape;179;p32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Improves sanitation and promotes better public hygiene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Reduces the need for manual and direct lid contact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Provides real-time data about the garbage fill level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Offers a more efficient and cleaner waste disposal process</a:t>
            </a:r>
            <a:endParaRPr/>
          </a:p>
        </p:txBody>
      </p:sp>
      <p:pic>
        <p:nvPicPr>
          <p:cNvPr id="180" name="Google Shape;180;p32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5950" y="1519300"/>
            <a:ext cx="3090600" cy="30906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type="title"/>
          </p:nvPr>
        </p:nvSpPr>
        <p:spPr>
          <a:xfrm>
            <a:off x="5145700" y="226400"/>
            <a:ext cx="36519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Scope of Smart Dustbin</a:t>
            </a:r>
            <a:endParaRPr/>
          </a:p>
        </p:txBody>
      </p:sp>
      <p:sp>
        <p:nvSpPr>
          <p:cNvPr id="185" name="Google Shape;185;p33"/>
          <p:cNvSpPr txBox="1"/>
          <p:nvPr>
            <p:ph idx="1" type="body"/>
          </p:nvPr>
        </p:nvSpPr>
        <p:spPr>
          <a:xfrm>
            <a:off x="5145700" y="1598500"/>
            <a:ext cx="36519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Smart dustbin which can dump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Waste by its own.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Utilizing machine learning for waste segregation and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Adding solar panels for a fully self-sustained power source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Developing mobile app notifications for fill levels and maintenance</a:t>
            </a:r>
            <a:endParaRPr/>
          </a:p>
        </p:txBody>
      </p:sp>
      <p:pic>
        <p:nvPicPr>
          <p:cNvPr id="186" name="Google Shape;186;p33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047" y="226350"/>
            <a:ext cx="4690800" cy="469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1848225"/>
            <a:ext cx="8520600" cy="294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5151925" y="289525"/>
            <a:ext cx="3548100" cy="65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Introduction</a:t>
            </a:r>
            <a:endParaRPr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5151925" y="941125"/>
            <a:ext cx="3548100" cy="391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Waste management is a major problem.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Traditional dustbins require manual touch, which is unhygienic.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Smart dustbins use sensors and automation to open the lid automatically when someone approaches.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smart dustbin helps in maintaining cleanliness and promoting hygiene.</a:t>
            </a:r>
            <a:endParaRPr/>
          </a:p>
        </p:txBody>
      </p:sp>
      <p:pic>
        <p:nvPicPr>
          <p:cNvPr id="112" name="Google Shape;112;p2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6299" y="316350"/>
            <a:ext cx="4510800" cy="45108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27575" y="340500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Objectives</a:t>
            </a:r>
            <a:endParaRPr/>
          </a:p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327575" y="1059651"/>
            <a:ext cx="3548100" cy="384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Design an automatic dustbin using sensors and a microcontroller.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Implement automatic lid opening when someone approaches.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Obtain information about the garbage fill level.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3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8248" y="0"/>
            <a:ext cx="514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50350" y="226400"/>
            <a:ext cx="3505500" cy="109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Components Overview</a:t>
            </a:r>
            <a:endParaRPr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350350" y="1598500"/>
            <a:ext cx="3505500" cy="33186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system requires an Arduino Uno microcontroller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Use ultrasonic sensor for distance measurement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 servo motor controls the automated lid opening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Power the entire system using a battery source</a:t>
            </a:r>
            <a:endParaRPr/>
          </a:p>
        </p:txBody>
      </p:sp>
      <p:pic>
        <p:nvPicPr>
          <p:cNvPr id="124" name="Google Shape;124;p24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1622" y="226350"/>
            <a:ext cx="4690800" cy="469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2118900" y="87275"/>
            <a:ext cx="4906200" cy="51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Components and purpose</a:t>
            </a:r>
            <a:endParaRPr/>
          </a:p>
        </p:txBody>
      </p:sp>
      <p:sp>
        <p:nvSpPr>
          <p:cNvPr id="130" name="Google Shape;130;p25"/>
          <p:cNvSpPr txBox="1"/>
          <p:nvPr>
            <p:ph idx="1" type="body"/>
          </p:nvPr>
        </p:nvSpPr>
        <p:spPr>
          <a:xfrm>
            <a:off x="283475" y="1598500"/>
            <a:ext cx="192000" cy="39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.</a:t>
            </a:r>
            <a:endParaRPr/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563" y="602075"/>
            <a:ext cx="8448875" cy="413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11700" y="215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BLOCK DIAGRAM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469300" y="1152475"/>
            <a:ext cx="8520600" cy="38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7275" y="788475"/>
            <a:ext cx="5220700" cy="433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/>
          <p:nvPr>
            <p:ph idx="1" type="body"/>
          </p:nvPr>
        </p:nvSpPr>
        <p:spPr>
          <a:xfrm>
            <a:off x="3739900" y="374900"/>
            <a:ext cx="2347800" cy="1020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929"/>
              <a:t> </a:t>
            </a:r>
            <a:r>
              <a:rPr lang="en-GB" sz="1769"/>
              <a:t>Arduino continuously pings the HC-SRO4 (a ultrasonic sensor) which sends a small ultrasonic pulse.</a:t>
            </a:r>
            <a:endParaRPr sz="1769"/>
          </a:p>
        </p:txBody>
      </p:sp>
      <p:sp>
        <p:nvSpPr>
          <p:cNvPr id="143" name="Google Shape;143;p27"/>
          <p:cNvSpPr txBox="1"/>
          <p:nvPr>
            <p:ph idx="3" type="body"/>
          </p:nvPr>
        </p:nvSpPr>
        <p:spPr>
          <a:xfrm>
            <a:off x="6647125" y="374899"/>
            <a:ext cx="2167200" cy="1020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Ultrasonic sensor measures distance to detect presence</a:t>
            </a:r>
            <a:endParaRPr/>
          </a:p>
        </p:txBody>
      </p:sp>
      <p:sp>
        <p:nvSpPr>
          <p:cNvPr id="144" name="Google Shape;144;p27"/>
          <p:cNvSpPr txBox="1"/>
          <p:nvPr>
            <p:ph idx="4" type="body"/>
          </p:nvPr>
        </p:nvSpPr>
        <p:spPr>
          <a:xfrm>
            <a:off x="6647125" y="2093975"/>
            <a:ext cx="1991100" cy="13725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Servo motor handles the automatic opening of the lid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7"/>
          <p:cNvSpPr txBox="1"/>
          <p:nvPr>
            <p:ph idx="5" type="body"/>
          </p:nvPr>
        </p:nvSpPr>
        <p:spPr>
          <a:xfrm>
            <a:off x="3739900" y="2093975"/>
            <a:ext cx="2222400" cy="1020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29"/>
              <a:t> HC-SRO 4 measure time untill echo (pulse) returns, Arduino converts that to distance.</a:t>
            </a:r>
            <a:endParaRPr sz="1629"/>
          </a:p>
        </p:txBody>
      </p:sp>
      <p:pic>
        <p:nvPicPr>
          <p:cNvPr id="146" name="Google Shape;146;p27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750" y="1958750"/>
            <a:ext cx="2698200" cy="2850900"/>
          </a:xfrm>
          <a:prstGeom prst="ellipse">
            <a:avLst/>
          </a:prstGeom>
          <a:noFill/>
        </p:spPr>
      </p:pic>
      <p:sp>
        <p:nvSpPr>
          <p:cNvPr id="147" name="Google Shape;147;p27"/>
          <p:cNvSpPr txBox="1"/>
          <p:nvPr/>
        </p:nvSpPr>
        <p:spPr>
          <a:xfrm>
            <a:off x="68250" y="374900"/>
            <a:ext cx="3996300" cy="34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6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WORKING</a:t>
            </a:r>
            <a:r>
              <a:rPr lang="en-GB"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13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PRINCIPLE</a:t>
            </a:r>
            <a:endParaRPr b="1" sz="29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>
            <a:off x="169100" y="77725"/>
            <a:ext cx="8129100" cy="566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/>
              <a:t>SMART DUSTBIN WORKFLOW</a:t>
            </a:r>
            <a:endParaRPr u="sng"/>
          </a:p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>
            <a:off x="3728425" y="897500"/>
            <a:ext cx="4908000" cy="371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b="1" lang="en-GB" sz="1310"/>
              <a:t>1 Arduino continuously pings the HC-SRO4 (a ultrasonic sensor) which sends a small ultrasonic pulse.</a:t>
            </a:r>
            <a:endParaRPr b="1" sz="13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 sz="1310"/>
              <a:t>2. HC-SRO 4 measure time until echo (pulse) returns, Arduino converts that to distance.</a:t>
            </a:r>
            <a:endParaRPr b="1" sz="13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 sz="1310"/>
              <a:t>3. If the measured distance is smaller than fixed distance and the lid is closed, Arduino drives servo to open at certain angle.</a:t>
            </a:r>
            <a:endParaRPr b="1" sz="13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 sz="1310"/>
              <a:t>4. Arduino starts a timer or after short wait Arduino drivers servo back to close the lid.</a:t>
            </a:r>
            <a:endParaRPr b="1" sz="13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 sz="1310"/>
              <a:t>5. The ultrasonic sensor inside the dustbin gives continuous information of how much dustbin is filled </a:t>
            </a:r>
            <a:endParaRPr b="1" sz="13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lang="en-GB" sz="1310"/>
              <a:t>6. This process get repeat.</a:t>
            </a:r>
            <a:endParaRPr b="1" sz="131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rPr b="1" lang="en-GB" sz="1110"/>
              <a:t>.</a:t>
            </a:r>
            <a:endParaRPr b="1" sz="1110"/>
          </a:p>
        </p:txBody>
      </p:sp>
      <p:pic>
        <p:nvPicPr>
          <p:cNvPr id="153" name="Google Shape;153;p28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025" y="1298550"/>
            <a:ext cx="3090600" cy="30906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-368325" y="57300"/>
            <a:ext cx="7315500" cy="90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                               </a:t>
            </a:r>
            <a:r>
              <a:rPr lang="en-GB" u="sng"/>
              <a:t>CIRCUIT DIAGRAM</a:t>
            </a:r>
            <a:endParaRPr u="sng"/>
          </a:p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 flipH="1">
            <a:off x="-111350" y="1362950"/>
            <a:ext cx="41400" cy="28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.</a:t>
            </a:r>
            <a:endParaRPr/>
          </a:p>
        </p:txBody>
      </p:sp>
      <p:pic>
        <p:nvPicPr>
          <p:cNvPr id="160" name="Google Shape;16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8050" y="755875"/>
            <a:ext cx="7142850" cy="40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